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ed Hat Display Bold" charset="1" panose="02010803040201060303"/>
      <p:regular r:id="rId14"/>
    </p:embeddedFont>
    <p:embeddedFont>
      <p:font typeface="Prompt Medium" charset="1" panose="00000600000000000000"/>
      <p:regular r:id="rId15"/>
    </p:embeddedFont>
    <p:embeddedFont>
      <p:font typeface="Prompt" charset="1" panose="00000500000000000000"/>
      <p:regular r:id="rId16"/>
    </p:embeddedFont>
    <p:embeddedFont>
      <p:font typeface="Montserrat" charset="1" panose="00000500000000000000"/>
      <p:regular r:id="rId17"/>
    </p:embeddedFont>
    <p:embeddedFont>
      <p:font typeface="Red Hat Display Bold Italics" charset="1" panose="020108030402010D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0144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183977" y="2583321"/>
            <a:ext cx="12653161" cy="495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0"/>
              </a:lnSpc>
            </a:pPr>
            <a:r>
              <a:rPr lang="en-US" b="true" sz="877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AI  FOR CROP DISEASE DETECTION</a:t>
            </a:r>
          </a:p>
          <a:p>
            <a:pPr algn="ctr">
              <a:lnSpc>
                <a:spcPts val="12280"/>
              </a:lnSpc>
            </a:pPr>
          </a:p>
          <a:p>
            <a:pPr algn="ctr">
              <a:lnSpc>
                <a:spcPts val="2149"/>
              </a:lnSpc>
            </a:pPr>
            <a:r>
              <a:rPr lang="en-US" b="true" sz="153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                                  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0144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81659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5391"/>
                </a:lnSpc>
              </a:pPr>
            </a:p>
            <a:p>
              <a:pPr algn="just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1093618" y="4969631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97124" y="1730675"/>
            <a:ext cx="6880607" cy="71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b="true" sz="41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Problem Statement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7595" y="4244200"/>
            <a:ext cx="15472811" cy="199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7"/>
              </a:lnSpc>
              <a:spcBef>
                <a:spcPct val="0"/>
              </a:spcBef>
            </a:pPr>
            <a:r>
              <a:rPr lang="en-US" b="true" sz="384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"Farmers can't always sp</a:t>
            </a:r>
            <a:r>
              <a:rPr lang="en-US" b="true" sz="384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ot crop diseases early — by the time they know, it's too late. We need a smart system that can detect diseases just by looking at a leaf."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97124" y="1738587"/>
            <a:ext cx="5782764" cy="166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7"/>
              </a:lnSpc>
            </a:pPr>
            <a:r>
              <a:rPr lang="en-US" b="true" sz="47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Aim </a:t>
            </a:r>
            <a:r>
              <a:rPr lang="en-US" b="true" sz="47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of the Project</a:t>
            </a:r>
          </a:p>
          <a:p>
            <a:pPr algn="l">
              <a:lnSpc>
                <a:spcPts val="667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558507"/>
            <a:ext cx="15614116" cy="310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036" indent="-384018" lvl="1">
              <a:lnSpc>
                <a:spcPts val="4980"/>
              </a:lnSpc>
              <a:buFont typeface="Arial"/>
              <a:buChar char="•"/>
            </a:pPr>
            <a:r>
              <a:rPr lang="en-US" sz="355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To build an AI system that detects crop diseases using leaf images.</a:t>
            </a:r>
          </a:p>
          <a:p>
            <a:pPr algn="l">
              <a:lnSpc>
                <a:spcPts val="4980"/>
              </a:lnSpc>
            </a:pPr>
          </a:p>
          <a:p>
            <a:pPr algn="l" marL="768036" indent="-384018" lvl="1">
              <a:lnSpc>
                <a:spcPts val="4980"/>
              </a:lnSpc>
              <a:buFont typeface="Arial"/>
              <a:buChar char="•"/>
            </a:pPr>
            <a:r>
              <a:rPr lang="en-US" sz="355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To help farmers take early action.</a:t>
            </a:r>
          </a:p>
          <a:p>
            <a:pPr algn="l">
              <a:lnSpc>
                <a:spcPts val="4980"/>
              </a:lnSpc>
            </a:pPr>
          </a:p>
          <a:p>
            <a:pPr algn="l" marL="768036" indent="-384018" lvl="1">
              <a:lnSpc>
                <a:spcPts val="4980"/>
              </a:lnSpc>
              <a:buFont typeface="Arial"/>
              <a:buChar char="•"/>
            </a:pPr>
            <a:r>
              <a:rPr lang="en-US" sz="355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To make detection easy and affordable.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42900"/>
            <a:ext cx="18288000" cy="9144000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97124" y="2180151"/>
            <a:ext cx="6880607" cy="77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b="true" sz="45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Scope of the  projects 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33000" y="3970239"/>
            <a:ext cx="12374725" cy="407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61" indent="-383931" lvl="1">
              <a:lnSpc>
                <a:spcPts val="6544"/>
              </a:lnSpc>
              <a:buFont typeface="Arial"/>
              <a:buChar char="•"/>
            </a:pPr>
            <a:r>
              <a:rPr lang="en-US" sz="35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can help farmers detect crop diseases early.</a:t>
            </a:r>
          </a:p>
          <a:p>
            <a:pPr algn="l" marL="767861" indent="-383931" lvl="1">
              <a:lnSpc>
                <a:spcPts val="6544"/>
              </a:lnSpc>
              <a:buFont typeface="Arial"/>
              <a:buChar char="•"/>
            </a:pPr>
            <a:r>
              <a:rPr lang="en-US" sz="35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saves time, effort, and reduces losses.</a:t>
            </a:r>
          </a:p>
          <a:p>
            <a:pPr algn="l" marL="767861" indent="-383931" lvl="1">
              <a:lnSpc>
                <a:spcPts val="6544"/>
              </a:lnSpc>
              <a:buFont typeface="Arial"/>
              <a:buChar char="•"/>
            </a:pPr>
            <a:r>
              <a:rPr lang="en-US" sz="35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future, this can be made into a mobile app in local languages.</a:t>
            </a:r>
          </a:p>
          <a:p>
            <a:pPr algn="l">
              <a:lnSpc>
                <a:spcPts val="654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12983" y="2544683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81659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5960" y="575106"/>
            <a:ext cx="8306218" cy="1674302"/>
            <a:chOff x="0" y="0"/>
            <a:chExt cx="2016152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152" cy="406400"/>
            </a:xfrm>
            <a:custGeom>
              <a:avLst/>
              <a:gdLst/>
              <a:ahLst/>
              <a:cxnLst/>
              <a:rect r="r" b="b" t="t" l="l"/>
              <a:pathLst>
                <a:path h="406400" w="2016152">
                  <a:moveTo>
                    <a:pt x="0" y="0"/>
                  </a:moveTo>
                  <a:lnTo>
                    <a:pt x="1812952" y="0"/>
                  </a:lnTo>
                  <a:lnTo>
                    <a:pt x="2016152" y="203200"/>
                  </a:lnTo>
                  <a:lnTo>
                    <a:pt x="181295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-47625"/>
              <a:ext cx="17621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1209219" y="9978040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724566" y="26391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917011" y="2322822"/>
            <a:ext cx="9201218" cy="7562755"/>
          </a:xfrm>
          <a:custGeom>
            <a:avLst/>
            <a:gdLst/>
            <a:ahLst/>
            <a:cxnLst/>
            <a:rect r="r" b="b" t="t" l="l"/>
            <a:pathLst>
              <a:path h="7562755" w="9201218">
                <a:moveTo>
                  <a:pt x="0" y="0"/>
                </a:moveTo>
                <a:lnTo>
                  <a:pt x="9201218" y="0"/>
                </a:lnTo>
                <a:lnTo>
                  <a:pt x="9201218" y="7562755"/>
                </a:lnTo>
                <a:lnTo>
                  <a:pt x="0" y="756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607" t="0" r="-1849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24941" y="2735271"/>
            <a:ext cx="9700152" cy="2408229"/>
          </a:xfrm>
          <a:custGeom>
            <a:avLst/>
            <a:gdLst/>
            <a:ahLst/>
            <a:cxnLst/>
            <a:rect r="r" b="b" t="t" l="l"/>
            <a:pathLst>
              <a:path h="2408229" w="9700152">
                <a:moveTo>
                  <a:pt x="0" y="0"/>
                </a:moveTo>
                <a:lnTo>
                  <a:pt x="9700152" y="0"/>
                </a:lnTo>
                <a:lnTo>
                  <a:pt x="9700152" y="2408229"/>
                </a:lnTo>
                <a:lnTo>
                  <a:pt x="0" y="2408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39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17011" y="809797"/>
            <a:ext cx="6007930" cy="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b="true" sz="474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System 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22296" y="5700802"/>
            <a:ext cx="3280753" cy="177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(a)</a:t>
            </a: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Bacterial blemish  (b) Viral Mosaic 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(c) Late Blight  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(d) Early Blight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780312" y="9860189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780312" y="594156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133586"/>
            <a:ext cx="14156422" cy="2265027"/>
          </a:xfrm>
          <a:custGeom>
            <a:avLst/>
            <a:gdLst/>
            <a:ahLst/>
            <a:cxnLst/>
            <a:rect r="r" b="b" t="t" l="l"/>
            <a:pathLst>
              <a:path h="2265027" w="14156422">
                <a:moveTo>
                  <a:pt x="0" y="0"/>
                </a:moveTo>
                <a:lnTo>
                  <a:pt x="14156422" y="0"/>
                </a:lnTo>
                <a:lnTo>
                  <a:pt x="14156422" y="2265028"/>
                </a:lnTo>
                <a:lnTo>
                  <a:pt x="0" y="2265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74868" y="2572921"/>
            <a:ext cx="12738263" cy="646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9831" indent="-394916" lvl="1">
              <a:lnSpc>
                <a:spcPts val="5121"/>
              </a:lnSpc>
              <a:buFont typeface="Arial"/>
              <a:buChar char="•"/>
            </a:pPr>
            <a:r>
              <a:rPr lang="en-US" b="true" sz="3658">
                <a:solidFill>
                  <a:srgbClr val="7448A2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Dataset Used:</a:t>
            </a:r>
          </a:p>
          <a:p>
            <a:pPr algn="l" marL="789831" indent="-394916" lvl="1">
              <a:lnSpc>
                <a:spcPts val="5121"/>
              </a:lnSpc>
              <a:buFont typeface="Arial"/>
              <a:buChar char="•"/>
            </a:pPr>
            <a:r>
              <a:rPr lang="en-US" b="true" sz="3658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PlantVillage Dataset (from Kaggle)</a:t>
            </a:r>
          </a:p>
          <a:p>
            <a:pPr algn="l" marL="789831" indent="-394916" lvl="1">
              <a:lnSpc>
                <a:spcPts val="5121"/>
              </a:lnSpc>
              <a:buFont typeface="Arial"/>
              <a:buChar char="•"/>
            </a:pPr>
            <a:r>
              <a:rPr lang="en-US" b="true" sz="3658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50,000+ labeled leaf images</a:t>
            </a:r>
          </a:p>
          <a:p>
            <a:pPr algn="l" marL="789831" indent="-394916" lvl="1">
              <a:lnSpc>
                <a:spcPts val="5121"/>
              </a:lnSpc>
              <a:buFont typeface="Arial"/>
              <a:buChar char="•"/>
            </a:pPr>
            <a:r>
              <a:rPr lang="en-US" b="true" sz="3658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14+ crop types and 30+ diseases</a:t>
            </a:r>
          </a:p>
          <a:p>
            <a:pPr algn="l" marL="789831" indent="-394916" lvl="1">
              <a:lnSpc>
                <a:spcPts val="5121"/>
              </a:lnSpc>
              <a:buFont typeface="Arial"/>
              <a:buChar char="•"/>
            </a:pPr>
            <a:r>
              <a:rPr lang="en-US" b="true" sz="3658">
                <a:solidFill>
                  <a:srgbClr val="7448A2"/>
                </a:solidFill>
                <a:latin typeface="Prompt Medium"/>
                <a:ea typeface="Prompt Medium"/>
                <a:cs typeface="Prompt Medium"/>
                <a:sym typeface="Prompt Medium"/>
              </a:rPr>
              <a:t>Technologies:</a:t>
            </a:r>
          </a:p>
          <a:p>
            <a:pPr algn="l" marL="789831" indent="-394916" lvl="1">
              <a:lnSpc>
                <a:spcPts val="5121"/>
              </a:lnSpc>
              <a:buFont typeface="Arial"/>
              <a:buChar char="•"/>
            </a:pPr>
            <a:r>
              <a:rPr lang="en-US" b="true" sz="3658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Python, TensorFlow, OpenCV</a:t>
            </a:r>
          </a:p>
          <a:p>
            <a:pPr algn="l" marL="789831" indent="-394916" lvl="1">
              <a:lnSpc>
                <a:spcPts val="5121"/>
              </a:lnSpc>
              <a:buFont typeface="Arial"/>
              <a:buChar char="•"/>
            </a:pPr>
            <a:r>
              <a:rPr lang="en-US" b="true" sz="3658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CNN/Transfer Learning</a:t>
            </a:r>
          </a:p>
          <a:p>
            <a:pPr algn="l" marL="789831" indent="-394916" lvl="1">
              <a:lnSpc>
                <a:spcPts val="5121"/>
              </a:lnSpc>
              <a:buFont typeface="Arial"/>
              <a:buChar char="•"/>
            </a:pPr>
            <a:r>
              <a:rPr lang="en-US" b="true" sz="3658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Django for Web App</a:t>
            </a:r>
          </a:p>
          <a:p>
            <a:pPr algn="l">
              <a:lnSpc>
                <a:spcPts val="5121"/>
              </a:lnSpc>
              <a:spcBef>
                <a:spcPct val="0"/>
              </a:spcBef>
            </a:pPr>
          </a:p>
          <a:p>
            <a:pPr algn="just">
              <a:lnSpc>
                <a:spcPts val="51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42900"/>
            <a:ext cx="18288000" cy="9144000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07044"/>
            <a:ext cx="5167670" cy="111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0"/>
              </a:lnSpc>
              <a:spcBef>
                <a:spcPct val="0"/>
              </a:spcBef>
            </a:pPr>
            <a:r>
              <a:rPr lang="en-US" b="true" sz="6550">
                <a:solidFill>
                  <a:srgbClr val="A27BCF"/>
                </a:solidFill>
                <a:latin typeface="Prompt Medium"/>
                <a:ea typeface="Prompt Medium"/>
                <a:cs typeface="Prompt Medium"/>
                <a:sym typeface="Prompt Medium"/>
              </a:rPr>
              <a:t>References ::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1735" y="1217315"/>
            <a:ext cx="10463808" cy="804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  <a:spcBef>
                <a:spcPct val="0"/>
              </a:spcBef>
            </a:pP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1. PlantVillage Dataset on Kaggle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➤ https://www.kaggle.com/datasets/emmarex/plantdisease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</a:p>
          <a:p>
            <a:pPr algn="l">
              <a:lnSpc>
                <a:spcPts val="3571"/>
              </a:lnSpc>
              <a:spcBef>
                <a:spcPct val="0"/>
              </a:spcBef>
            </a:pP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2. TensorFlow Official Documentation (Used for AI model building)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➤ https://www.tensorflow.org/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</a:p>
          <a:p>
            <a:pPr algn="l">
              <a:lnSpc>
                <a:spcPts val="3571"/>
              </a:lnSpc>
              <a:spcBef>
                <a:spcPct val="0"/>
              </a:spcBef>
            </a:pP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3. Research Paper (Deep Learning for Plant Disease Detection)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➤ Mohanty, S. P., Hughes, D. P., &amp; Salathé, M. (2016)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Using Deep Learning for Image-Based Plant Disease Detection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➤ https://arxiv.org/abs/1604.03169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</a:p>
          <a:p>
            <a:pPr algn="l">
              <a:lnSpc>
                <a:spcPts val="3571"/>
              </a:lnSpc>
              <a:spcBef>
                <a:spcPct val="0"/>
              </a:spcBef>
            </a:pP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4. OpenCV (Image Processing Library)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➤ https://opencv.org/about/</a:t>
            </a:r>
          </a:p>
          <a:p>
            <a:pPr algn="l">
              <a:lnSpc>
                <a:spcPts val="35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648172">
            <a:off x="13278231" y="-350637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4365" y="4526827"/>
            <a:ext cx="9124068" cy="124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5"/>
              </a:lnSpc>
            </a:pPr>
            <a:r>
              <a:rPr lang="en-US" b="true" sz="7972" i="true" spc="135">
                <a:solidFill>
                  <a:srgbClr val="F7F3F2"/>
                </a:solidFill>
                <a:latin typeface="Red Hat Display Bold Italics"/>
                <a:ea typeface="Red Hat Display Bold Italics"/>
                <a:cs typeface="Red Hat Display Bold Italics"/>
                <a:sym typeface="Red Hat Display Bold Italics"/>
              </a:rPr>
              <a:t>THANK YOU!!</a:t>
            </a:r>
          </a:p>
        </p:txBody>
      </p:sp>
      <p:sp>
        <p:nvSpPr>
          <p:cNvPr name="AutoShape 9" id="9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DAGueT2mE58</dc:identifier>
  <dcterms:modified xsi:type="dcterms:W3CDTF">2011-08-01T06:04:30Z</dcterms:modified>
  <cp:revision>1</cp:revision>
  <dc:title>Black and Dark Grey Lines Gradient Technology Keynote Presentation</dc:title>
</cp:coreProperties>
</file>